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3" r:id="rId4"/>
    <p:sldId id="284" r:id="rId5"/>
    <p:sldId id="258" r:id="rId6"/>
    <p:sldId id="259" r:id="rId7"/>
    <p:sldId id="260" r:id="rId8"/>
    <p:sldId id="261" r:id="rId9"/>
    <p:sldId id="285" r:id="rId10"/>
    <p:sldId id="286" r:id="rId11"/>
    <p:sldId id="287" r:id="rId12"/>
    <p:sldId id="262" r:id="rId13"/>
    <p:sldId id="263" r:id="rId14"/>
    <p:sldId id="295" r:id="rId15"/>
    <p:sldId id="288" r:id="rId16"/>
    <p:sldId id="264" r:id="rId17"/>
    <p:sldId id="265" r:id="rId18"/>
    <p:sldId id="289" r:id="rId19"/>
    <p:sldId id="290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91" r:id="rId28"/>
    <p:sldId id="292" r:id="rId29"/>
    <p:sldId id="273" r:id="rId30"/>
    <p:sldId id="274" r:id="rId31"/>
    <p:sldId id="275" r:id="rId32"/>
    <p:sldId id="293" r:id="rId33"/>
    <p:sldId id="276" r:id="rId34"/>
    <p:sldId id="294" r:id="rId35"/>
    <p:sldId id="277" r:id="rId36"/>
    <p:sldId id="278" r:id="rId37"/>
    <p:sldId id="279" r:id="rId38"/>
    <p:sldId id="280" r:id="rId39"/>
    <p:sldId id="281" r:id="rId40"/>
    <p:sldId id="282" r:id="rId41"/>
    <p:sldId id="296" r:id="rId42"/>
    <p:sldId id="297" r:id="rId43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A0A0"/>
    <a:srgbClr val="70B050"/>
    <a:srgbClr val="802010"/>
    <a:srgbClr val="70B0B0"/>
    <a:srgbClr val="90D0D0"/>
    <a:srgbClr val="B0E0E0"/>
    <a:srgbClr val="D0F0F0"/>
    <a:srgbClr val="102000"/>
    <a:srgbClr val="304010"/>
    <a:srgbClr val="407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005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1561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98014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96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ff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68313" y="6308725"/>
            <a:ext cx="8207375" cy="360363"/>
          </a:xfrm>
        </p:spPr>
        <p:txBody>
          <a:bodyPr/>
          <a:lstStyle>
            <a:lvl1pPr marL="0" indent="0" algn="ctr">
              <a:buNone/>
              <a:defRPr sz="1800">
                <a:latin typeface="Calibri Light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3151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08028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3483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68397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2956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47230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79751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062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13EB4-8EF0-42F0-A91F-B3597FFF1749}" type="datetimeFigureOut">
              <a:rPr lang="da-DK" smtClean="0"/>
              <a:t>26-03-2014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EAEE2-6488-4BAF-9A8E-B9060159EA96}" type="slidenum">
              <a:rPr lang="da-DK" smtClean="0"/>
              <a:t>‹#›</a:t>
            </a:fld>
            <a:endParaRPr lang="da-DK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171429" cy="1171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191" y="-2"/>
            <a:ext cx="1171429" cy="11714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571"/>
            <a:ext cx="1171429" cy="11714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190" y="5686571"/>
            <a:ext cx="1171429" cy="1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9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M_Interference.avi" TargetMode="External"/><Relationship Id="rId1" Type="http://schemas.microsoft.com/office/2007/relationships/media" Target="file:///C:\Privat\Dropbox\OwnDocs\AmigaDemoEffects\M_Interference.avi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LightSource.avi" TargetMode="External"/><Relationship Id="rId1" Type="http://schemas.microsoft.com/office/2007/relationships/media" Target="file:///C:\Privat\Dropbox\OwnDocs\AmigaDemoEffects\DD_LightSource.avi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O_VerticalBars.avi" TargetMode="External"/><Relationship Id="rId1" Type="http://schemas.microsoft.com/office/2007/relationships/media" Target="file:///C:\Privat\Dropbox\OwnDocs\AmigaDemoEffects\O_VerticalBars.avi" TargetMode="Externa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H_MotionBlur.avi" TargetMode="External"/><Relationship Id="rId1" Type="http://schemas.microsoft.com/office/2007/relationships/media" Target="file:///C:\Privat\Dropbox\OwnDocs\AmigaDemoEffects\H_MotionBlur.avi" TargetMode="Externa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CM_Colors.avi" TargetMode="External"/><Relationship Id="rId1" Type="http://schemas.microsoft.com/office/2007/relationships/media" Target="file:///C:\Privat\Dropbox\OwnDocs\AmigaDemoEffects\CM_Colors.avi" TargetMode="Externa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CopperBars.avi" TargetMode="External"/><Relationship Id="rId1" Type="http://schemas.microsoft.com/office/2007/relationships/media" Target="file:///C:\Privat\Dropbox\OwnDocs\AmigaDemoEffects\DD_CopperBars.avi" TargetMode="Externa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CM_KefrensBars.avi" TargetMode="External"/><Relationship Id="rId1" Type="http://schemas.microsoft.com/office/2007/relationships/media" Target="file:///C:\Privat\Dropbox\OwnDocs\AmigaDemoEffects\CM_KefrensBars.avi" TargetMode="Externa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Carpet.avi" TargetMode="External"/><Relationship Id="rId1" Type="http://schemas.microsoft.com/office/2007/relationships/media" Target="file:///C:\Privat\Dropbox\OwnDocs\AmigaDemoEffects\DD_Carpet.avi" TargetMode="Externa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CopperBalls.avi" TargetMode="External"/><Relationship Id="rId1" Type="http://schemas.microsoft.com/office/2007/relationships/media" Target="file:///C:\Privat\Dropbox\OwnDocs\AmigaDemoEffects\DD_CopperBalls.avi" TargetMode="Externa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A_Tunnel.avi" TargetMode="External"/><Relationship Id="rId1" Type="http://schemas.microsoft.com/office/2007/relationships/media" Target="file:///C:\Privat\Dropbox\OwnDocs\AmigaDemoEffects\A_Tunnel.avi" TargetMode="Externa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HorizontalStretch.avi" TargetMode="External"/><Relationship Id="rId1" Type="http://schemas.microsoft.com/office/2007/relationships/media" Target="file:///C:\Privat\Dropbox\OwnDocs\AmigaDemoEffects\DD_HorizontalStretch.avi" TargetMode="Externa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SiB_Bobs.avi" TargetMode="External"/><Relationship Id="rId1" Type="http://schemas.microsoft.com/office/2007/relationships/media" Target="file:///C:\Privat\Dropbox\OwnDocs\AmigaDemoEffects\SiB_Bobs.avi" TargetMode="Externa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H_ShadeBobs.avi" TargetMode="External"/><Relationship Id="rId1" Type="http://schemas.microsoft.com/office/2007/relationships/media" Target="file:///C:\Privat\Dropbox\OwnDocs\AmigaDemoEffects\H_ShadeBobs.avi" TargetMode="Externa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B_Zoomer.avi" TargetMode="External"/><Relationship Id="rId1" Type="http://schemas.microsoft.com/office/2007/relationships/media" Target="file:///C:\Privat\Dropbox\OwnDocs\AmigaDemoEffects\B_Zoomer.avi" TargetMode="Externa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I_Balls.avi" TargetMode="External"/><Relationship Id="rId1" Type="http://schemas.microsoft.com/office/2007/relationships/media" Target="file:///C:\Privat\Dropbox\OwnDocs\AmigaDemoEffects\I_Balls.avi" TargetMode="Externa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SiB_FilledVector.avi" TargetMode="External"/><Relationship Id="rId1" Type="http://schemas.microsoft.com/office/2007/relationships/media" Target="file:///C:\Privat\Dropbox\OwnDocs\AmigaDemoEffects\SiB_FilledVector.avi" TargetMode="Externa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H_Glenz.avi" TargetMode="External"/><Relationship Id="rId1" Type="http://schemas.microsoft.com/office/2007/relationships/media" Target="file:///C:\Privat\Dropbox\OwnDocs\AmigaDemoEffects\H_Glenz.avi" TargetMode="Externa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WoC_Scroller.avi" TargetMode="External"/><Relationship Id="rId1" Type="http://schemas.microsoft.com/office/2007/relationships/media" Target="file:///C:\Privat\Dropbox\OwnDocs\AmigaDemoEffects\WoC_Scroller.avi" TargetMode="Externa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O_Plasma.avi" TargetMode="External"/><Relationship Id="rId1" Type="http://schemas.microsoft.com/office/2007/relationships/media" Target="file:///C:\Privat\Dropbox\OwnDocs\AmigaDemoEffects\O_Plasma.avi" TargetMode="Externa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A_SinePlasma.avi" TargetMode="External"/><Relationship Id="rId1" Type="http://schemas.microsoft.com/office/2007/relationships/media" Target="file:///C:\Privat\Dropbox\OwnDocs\AmigaDemoEffects\A_SinePlasma.avi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I_RasterTunnel.avi" TargetMode="External"/><Relationship Id="rId1" Type="http://schemas.microsoft.com/office/2007/relationships/media" Target="file:///C:\Privat\Dropbox\OwnDocs\AmigaDemoEffects\I_RasterTunnel.avi" TargetMode="Externa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DD_Dots.avi" TargetMode="External"/><Relationship Id="rId1" Type="http://schemas.microsoft.com/office/2007/relationships/media" Target="file:///C:\Privat\Dropbox\OwnDocs\AmigaDemoEffects\DD_Dots.avi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WoC_SineDots.avi" TargetMode="External"/><Relationship Id="rId1" Type="http://schemas.microsoft.com/office/2007/relationships/media" Target="file:///C:\Privat\Dropbox\OwnDocs\AmigaDemoEffects\WoC_SineDots.avi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file:///C:\Privat\Dropbox\OwnDocs\AmigaDemoEffects\I_DotTunnel.avi" TargetMode="External"/><Relationship Id="rId2" Type="http://schemas.microsoft.com/office/2007/relationships/media" Target="file:///C:\Privat\Dropbox\OwnDocs\AmigaDemoEffects\I_DotTunnel.avi" TargetMode="Externa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Privat\Dropbox\OwnDocs\AmigaDemoEffects\A_DotLandscape.avi" TargetMode="External"/><Relationship Id="rId1" Type="http://schemas.microsoft.com/office/2007/relationships/media" Target="file:///C:\Privat\Dropbox\OwnDocs\AmigaDemoEffects\A_DotLandscape.avi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920880" cy="1470025"/>
          </a:xfrm>
        </p:spPr>
        <p:txBody>
          <a:bodyPr/>
          <a:lstStyle/>
          <a:p>
            <a:r>
              <a:rPr lang="da-DK" dirty="0" smtClean="0"/>
              <a:t>Demo effects on the classic Amiga</a:t>
            </a:r>
            <a:endParaRPr lang="da-DK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Aske Simon Christensen</a:t>
            </a:r>
          </a:p>
          <a:p>
            <a:r>
              <a:rPr lang="da-DK" dirty="0" smtClean="0"/>
              <a:t>(Blueberry / Loonies)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832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Six bitplanes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Extra half-brite (EHB):</a:t>
            </a:r>
          </a:p>
          <a:p>
            <a:pPr lvl="1"/>
            <a:r>
              <a:rPr lang="da-DK" dirty="0" smtClean="0"/>
              <a:t>Second set of 32 colors is darker version</a:t>
            </a:r>
          </a:p>
          <a:p>
            <a:r>
              <a:rPr lang="da-DK" dirty="0" smtClean="0"/>
              <a:t>Dual playfield (DPF):</a:t>
            </a:r>
          </a:p>
          <a:p>
            <a:pPr lvl="1"/>
            <a:r>
              <a:rPr lang="da-DK" dirty="0" smtClean="0"/>
              <a:t>8 + 8 colors from odd / even bitplanes</a:t>
            </a:r>
          </a:p>
          <a:p>
            <a:r>
              <a:rPr lang="da-DK" dirty="0" smtClean="0"/>
              <a:t>Hold and modify (HAM):</a:t>
            </a:r>
          </a:p>
          <a:p>
            <a:pPr lvl="1"/>
            <a:r>
              <a:rPr lang="da-DK" dirty="0" smtClean="0"/>
              <a:t>Select one of 16 colors, or</a:t>
            </a:r>
          </a:p>
          <a:p>
            <a:pPr lvl="1"/>
            <a:r>
              <a:rPr lang="da-DK" dirty="0" smtClean="0"/>
              <a:t>Duplicate color from previous pixel with new R, G or B value</a:t>
            </a:r>
          </a:p>
        </p:txBody>
      </p:sp>
    </p:spTree>
    <p:extLst>
      <p:ext uri="{BB962C8B-B14F-4D97-AF65-F5344CB8AC3E}">
        <p14:creationId xmlns:p14="http://schemas.microsoft.com/office/powerpoint/2010/main" val="273430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Playfield offset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Screenshot from ”Lemmings” game by </a:t>
            </a:r>
            <a:r>
              <a:rPr lang="da-DK" dirty="0" smtClean="0"/>
              <a:t>DMA Design</a:t>
            </a:r>
            <a:endParaRPr lang="da-D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862268" cy="40208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99792" y="2276872"/>
            <a:ext cx="3528392" cy="26642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Rectangle 6"/>
          <p:cNvSpPr/>
          <p:nvPr/>
        </p:nvSpPr>
        <p:spPr>
          <a:xfrm>
            <a:off x="6228184" y="1556792"/>
            <a:ext cx="1821708" cy="40208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/>
        </p:nvSpPr>
        <p:spPr>
          <a:xfrm>
            <a:off x="1187624" y="1556792"/>
            <a:ext cx="1512168" cy="40208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Rectangle 8"/>
          <p:cNvSpPr/>
          <p:nvPr/>
        </p:nvSpPr>
        <p:spPr>
          <a:xfrm>
            <a:off x="2699792" y="1556792"/>
            <a:ext cx="3528392" cy="72008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ctangle 9"/>
          <p:cNvSpPr/>
          <p:nvPr/>
        </p:nvSpPr>
        <p:spPr>
          <a:xfrm>
            <a:off x="2699792" y="4941168"/>
            <a:ext cx="3528392" cy="63648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9956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Interference</a:t>
            </a:r>
            <a:endParaRPr lang="da-DK" dirty="0"/>
          </a:p>
        </p:txBody>
      </p:sp>
      <p:pic>
        <p:nvPicPr>
          <p:cNvPr id="5" name="M_Interference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0350" y="1600200"/>
            <a:ext cx="6081713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”Mesmerized” by Pure Metal Coders, 1990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2944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Directional Light</a:t>
            </a:r>
            <a:endParaRPr lang="da-DK" dirty="0"/>
          </a:p>
        </p:txBody>
      </p:sp>
      <p:pic>
        <p:nvPicPr>
          <p:cNvPr id="5" name="DD_LightSource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0646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Freeform 1051"/>
          <p:cNvSpPr/>
          <p:nvPr/>
        </p:nvSpPr>
        <p:spPr>
          <a:xfrm>
            <a:off x="1209537" y="1835684"/>
            <a:ext cx="6503803" cy="3069451"/>
          </a:xfrm>
          <a:custGeom>
            <a:avLst/>
            <a:gdLst>
              <a:gd name="connsiteX0" fmla="*/ 5945863 w 6748292"/>
              <a:gd name="connsiteY0" fmla="*/ 3175579 h 3425266"/>
              <a:gd name="connsiteX1" fmla="*/ 6272435 w 6748292"/>
              <a:gd name="connsiteY1" fmla="*/ 3132036 h 3425266"/>
              <a:gd name="connsiteX2" fmla="*/ 317949 w 6748292"/>
              <a:gd name="connsiteY2" fmla="*/ 236436 h 3425266"/>
              <a:gd name="connsiteX3" fmla="*/ 916663 w 6748292"/>
              <a:gd name="connsiteY3" fmla="*/ 105808 h 3425266"/>
              <a:gd name="connsiteX0" fmla="*/ 5922735 w 6517062"/>
              <a:gd name="connsiteY0" fmla="*/ 3116857 h 3166379"/>
              <a:gd name="connsiteX1" fmla="*/ 5922735 w 6517062"/>
              <a:gd name="connsiteY1" fmla="*/ 2274867 h 3166379"/>
              <a:gd name="connsiteX2" fmla="*/ 294821 w 6517062"/>
              <a:gd name="connsiteY2" fmla="*/ 177714 h 3166379"/>
              <a:gd name="connsiteX3" fmla="*/ 893535 w 6517062"/>
              <a:gd name="connsiteY3" fmla="*/ 47086 h 3166379"/>
              <a:gd name="connsiteX0" fmla="*/ 5900963 w 6506334"/>
              <a:gd name="connsiteY0" fmla="*/ 3172304 h 3219051"/>
              <a:gd name="connsiteX1" fmla="*/ 5922735 w 6506334"/>
              <a:gd name="connsiteY1" fmla="*/ 2274867 h 3219051"/>
              <a:gd name="connsiteX2" fmla="*/ 294821 w 6506334"/>
              <a:gd name="connsiteY2" fmla="*/ 177714 h 3219051"/>
              <a:gd name="connsiteX3" fmla="*/ 893535 w 6506334"/>
              <a:gd name="connsiteY3" fmla="*/ 47086 h 3219051"/>
              <a:gd name="connsiteX0" fmla="*/ 5900963 w 6577914"/>
              <a:gd name="connsiteY0" fmla="*/ 3172304 h 3172307"/>
              <a:gd name="connsiteX1" fmla="*/ 5922735 w 6577914"/>
              <a:gd name="connsiteY1" fmla="*/ 2274867 h 3172307"/>
              <a:gd name="connsiteX2" fmla="*/ 294821 w 6577914"/>
              <a:gd name="connsiteY2" fmla="*/ 177714 h 3172307"/>
              <a:gd name="connsiteX3" fmla="*/ 893535 w 6577914"/>
              <a:gd name="connsiteY3" fmla="*/ 47086 h 3172307"/>
              <a:gd name="connsiteX0" fmla="*/ 6026868 w 6703819"/>
              <a:gd name="connsiteY0" fmla="*/ 3208581 h 3208584"/>
              <a:gd name="connsiteX1" fmla="*/ 6048640 w 6703819"/>
              <a:gd name="connsiteY1" fmla="*/ 2311144 h 3208584"/>
              <a:gd name="connsiteX2" fmla="*/ 420726 w 6703819"/>
              <a:gd name="connsiteY2" fmla="*/ 213991 h 3208584"/>
              <a:gd name="connsiteX3" fmla="*/ 1019440 w 6703819"/>
              <a:gd name="connsiteY3" fmla="*/ 83363 h 3208584"/>
              <a:gd name="connsiteX0" fmla="*/ 6026868 w 6703819"/>
              <a:gd name="connsiteY0" fmla="*/ 3127511 h 3127514"/>
              <a:gd name="connsiteX1" fmla="*/ 6048640 w 6703819"/>
              <a:gd name="connsiteY1" fmla="*/ 2230074 h 3127514"/>
              <a:gd name="connsiteX2" fmla="*/ 420726 w 6703819"/>
              <a:gd name="connsiteY2" fmla="*/ 465607 h 3127514"/>
              <a:gd name="connsiteX3" fmla="*/ 1019440 w 6703819"/>
              <a:gd name="connsiteY3" fmla="*/ 2293 h 3127514"/>
              <a:gd name="connsiteX0" fmla="*/ 5844404 w 6503803"/>
              <a:gd name="connsiteY0" fmla="*/ 3127082 h 3127085"/>
              <a:gd name="connsiteX1" fmla="*/ 5866176 w 6503803"/>
              <a:gd name="connsiteY1" fmla="*/ 2229645 h 3127085"/>
              <a:gd name="connsiteX2" fmla="*/ 510405 w 6503803"/>
              <a:gd name="connsiteY2" fmla="*/ 498447 h 3127085"/>
              <a:gd name="connsiteX3" fmla="*/ 836976 w 6503803"/>
              <a:gd name="connsiteY3" fmla="*/ 1864 h 3127085"/>
              <a:gd name="connsiteX0" fmla="*/ 5844404 w 6503803"/>
              <a:gd name="connsiteY0" fmla="*/ 3127270 h 3127273"/>
              <a:gd name="connsiteX1" fmla="*/ 5866176 w 6503803"/>
              <a:gd name="connsiteY1" fmla="*/ 2329639 h 3127273"/>
              <a:gd name="connsiteX2" fmla="*/ 510405 w 6503803"/>
              <a:gd name="connsiteY2" fmla="*/ 498635 h 3127273"/>
              <a:gd name="connsiteX3" fmla="*/ 836976 w 6503803"/>
              <a:gd name="connsiteY3" fmla="*/ 2052 h 3127273"/>
              <a:gd name="connsiteX0" fmla="*/ 5844404 w 6503803"/>
              <a:gd name="connsiteY0" fmla="*/ 3126917 h 3126920"/>
              <a:gd name="connsiteX1" fmla="*/ 5866176 w 6503803"/>
              <a:gd name="connsiteY1" fmla="*/ 2329286 h 3126920"/>
              <a:gd name="connsiteX2" fmla="*/ 510405 w 6503803"/>
              <a:gd name="connsiteY2" fmla="*/ 531551 h 3126920"/>
              <a:gd name="connsiteX3" fmla="*/ 836976 w 6503803"/>
              <a:gd name="connsiteY3" fmla="*/ 1699 h 312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3803" h="3126920">
                <a:moveTo>
                  <a:pt x="5844404" y="3126917"/>
                </a:moveTo>
                <a:cubicBezTo>
                  <a:pt x="6683512" y="3128284"/>
                  <a:pt x="6755176" y="2761847"/>
                  <a:pt x="5866176" y="2329286"/>
                </a:cubicBezTo>
                <a:cubicBezTo>
                  <a:pt x="4977176" y="1896725"/>
                  <a:pt x="1348605" y="919482"/>
                  <a:pt x="510405" y="531551"/>
                </a:cubicBezTo>
                <a:cubicBezTo>
                  <a:pt x="-327795" y="143620"/>
                  <a:pt x="-73795" y="-18686"/>
                  <a:pt x="836976" y="1699"/>
                </a:cubicBezTo>
              </a:path>
            </a:pathLst>
          </a:custGeom>
          <a:noFill/>
          <a:ln>
            <a:solidFill>
              <a:srgbClr val="C0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Electron beam</a:t>
            </a:r>
            <a:endParaRPr lang="da-DK" dirty="0"/>
          </a:p>
        </p:txBody>
      </p:sp>
      <p:cxnSp>
        <p:nvCxnSpPr>
          <p:cNvPr id="17" name="Curved Connector 16"/>
          <p:cNvCxnSpPr>
            <a:endCxn id="1031" idx="3"/>
          </p:cNvCxnSpPr>
          <p:nvPr/>
        </p:nvCxnSpPr>
        <p:spPr>
          <a:xfrm rot="10800000" flipV="1">
            <a:off x="4984468" y="1840859"/>
            <a:ext cx="2067908" cy="202990"/>
          </a:xfrm>
          <a:prstGeom prst="curvedConnector3">
            <a:avLst>
              <a:gd name="adj1" fmla="val -16328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32" idx="3"/>
          </p:cNvCxnSpPr>
          <p:nvPr/>
        </p:nvCxnSpPr>
        <p:spPr>
          <a:xfrm>
            <a:off x="5013161" y="1840858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031" idx="1"/>
          </p:cNvCxnSpPr>
          <p:nvPr/>
        </p:nvCxnSpPr>
        <p:spPr>
          <a:xfrm rot="10800000" flipV="1">
            <a:off x="2092005" y="2043849"/>
            <a:ext cx="2004079" cy="184666"/>
          </a:xfrm>
          <a:prstGeom prst="curvedConnector3">
            <a:avLst>
              <a:gd name="adj1" fmla="val 119527"/>
            </a:avLst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TextBox 1030"/>
          <p:cNvSpPr txBox="1"/>
          <p:nvPr/>
        </p:nvSpPr>
        <p:spPr>
          <a:xfrm>
            <a:off x="4096083" y="1859183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>
                <a:solidFill>
                  <a:schemeClr val="accent1"/>
                </a:solidFill>
              </a:rPr>
              <a:t>h</a:t>
            </a:r>
            <a:r>
              <a:rPr lang="da-DK" dirty="0" smtClean="0">
                <a:solidFill>
                  <a:schemeClr val="accent1"/>
                </a:solidFill>
              </a:rPr>
              <a:t>-blank</a:t>
            </a:r>
            <a:endParaRPr lang="da-DK" dirty="0">
              <a:solidFill>
                <a:schemeClr val="accent1"/>
              </a:solidFill>
            </a:endParaRPr>
          </a:p>
        </p:txBody>
      </p:sp>
      <p:sp>
        <p:nvSpPr>
          <p:cNvPr id="1032" name="TextBox 1031"/>
          <p:cNvSpPr txBox="1"/>
          <p:nvPr/>
        </p:nvSpPr>
        <p:spPr>
          <a:xfrm>
            <a:off x="4067389" y="1656192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2236017" y="1840856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urved Connector 52"/>
          <p:cNvCxnSpPr>
            <a:endCxn id="56" idx="3"/>
          </p:cNvCxnSpPr>
          <p:nvPr/>
        </p:nvCxnSpPr>
        <p:spPr>
          <a:xfrm rot="10800000" flipV="1">
            <a:off x="4984469" y="2227188"/>
            <a:ext cx="2067908" cy="202990"/>
          </a:xfrm>
          <a:prstGeom prst="curvedConnector3">
            <a:avLst>
              <a:gd name="adj1" fmla="val -16328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57" idx="3"/>
          </p:cNvCxnSpPr>
          <p:nvPr/>
        </p:nvCxnSpPr>
        <p:spPr>
          <a:xfrm>
            <a:off x="5013162" y="2227187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096084" y="2245512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>
                <a:solidFill>
                  <a:schemeClr val="accent1"/>
                </a:solidFill>
              </a:rPr>
              <a:t>h</a:t>
            </a:r>
            <a:r>
              <a:rPr lang="da-DK" dirty="0" smtClean="0">
                <a:solidFill>
                  <a:schemeClr val="accent1"/>
                </a:solidFill>
              </a:rPr>
              <a:t>-blank</a:t>
            </a:r>
            <a:endParaRPr lang="da-DK" dirty="0">
              <a:solidFill>
                <a:schemeClr val="accent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067390" y="2042521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2236018" y="2227185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61"/>
          <p:cNvCxnSpPr/>
          <p:nvPr/>
        </p:nvCxnSpPr>
        <p:spPr>
          <a:xfrm rot="10800000" flipV="1">
            <a:off x="2092004" y="2437072"/>
            <a:ext cx="2004079" cy="184666"/>
          </a:xfrm>
          <a:prstGeom prst="curvedConnector3">
            <a:avLst>
              <a:gd name="adj1" fmla="val 119527"/>
            </a:avLst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urved Connector 62"/>
          <p:cNvCxnSpPr>
            <a:endCxn id="66" idx="3"/>
          </p:cNvCxnSpPr>
          <p:nvPr/>
        </p:nvCxnSpPr>
        <p:spPr>
          <a:xfrm rot="10800000" flipV="1">
            <a:off x="4984469" y="2620822"/>
            <a:ext cx="2067908" cy="202990"/>
          </a:xfrm>
          <a:prstGeom prst="curvedConnector3">
            <a:avLst>
              <a:gd name="adj1" fmla="val -16328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67" idx="3"/>
          </p:cNvCxnSpPr>
          <p:nvPr/>
        </p:nvCxnSpPr>
        <p:spPr>
          <a:xfrm>
            <a:off x="5013162" y="2620821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urved Connector 64"/>
          <p:cNvCxnSpPr>
            <a:stCxn id="66" idx="1"/>
          </p:cNvCxnSpPr>
          <p:nvPr/>
        </p:nvCxnSpPr>
        <p:spPr>
          <a:xfrm rot="10800000" flipV="1">
            <a:off x="2092006" y="2823812"/>
            <a:ext cx="2004079" cy="184666"/>
          </a:xfrm>
          <a:prstGeom prst="curvedConnector3">
            <a:avLst>
              <a:gd name="adj1" fmla="val 119527"/>
            </a:avLst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4096084" y="2639146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>
                <a:solidFill>
                  <a:schemeClr val="accent1"/>
                </a:solidFill>
              </a:rPr>
              <a:t>h</a:t>
            </a:r>
            <a:r>
              <a:rPr lang="da-DK" dirty="0" smtClean="0">
                <a:solidFill>
                  <a:schemeClr val="accent1"/>
                </a:solidFill>
              </a:rPr>
              <a:t>-blank</a:t>
            </a:r>
            <a:endParaRPr lang="da-DK" dirty="0">
              <a:solidFill>
                <a:schemeClr val="accent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67390" y="2436155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2236018" y="2620819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urved Connector 68"/>
          <p:cNvCxnSpPr/>
          <p:nvPr/>
        </p:nvCxnSpPr>
        <p:spPr>
          <a:xfrm rot="10800000" flipV="1">
            <a:off x="5724128" y="3007150"/>
            <a:ext cx="1328250" cy="184665"/>
          </a:xfrm>
          <a:prstGeom prst="curvedConnector3">
            <a:avLst>
              <a:gd name="adj1" fmla="val -23760"/>
            </a:avLst>
          </a:prstGeom>
          <a:ln w="25400"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72" idx="3"/>
          </p:cNvCxnSpPr>
          <p:nvPr/>
        </p:nvCxnSpPr>
        <p:spPr>
          <a:xfrm>
            <a:off x="5013163" y="3007150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067391" y="2822484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2236019" y="3007148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/>
          <p:cNvCxnSpPr/>
          <p:nvPr/>
        </p:nvCxnSpPr>
        <p:spPr>
          <a:xfrm rot="10800000" flipV="1">
            <a:off x="2092008" y="4340141"/>
            <a:ext cx="1059697" cy="184664"/>
          </a:xfrm>
          <a:prstGeom prst="curvedConnector3">
            <a:avLst>
              <a:gd name="adj1" fmla="val 137316"/>
            </a:avLst>
          </a:prstGeom>
          <a:ln w="25400">
            <a:solidFill>
              <a:schemeClr val="accent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urved Connector 74"/>
          <p:cNvCxnSpPr>
            <a:endCxn id="78" idx="3"/>
          </p:cNvCxnSpPr>
          <p:nvPr/>
        </p:nvCxnSpPr>
        <p:spPr>
          <a:xfrm rot="10800000" flipV="1">
            <a:off x="4984467" y="4524808"/>
            <a:ext cx="2067908" cy="202990"/>
          </a:xfrm>
          <a:prstGeom prst="curvedConnector3">
            <a:avLst>
              <a:gd name="adj1" fmla="val -16328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79" idx="3"/>
          </p:cNvCxnSpPr>
          <p:nvPr/>
        </p:nvCxnSpPr>
        <p:spPr>
          <a:xfrm>
            <a:off x="5013160" y="4524807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urved Connector 76"/>
          <p:cNvCxnSpPr>
            <a:stCxn id="78" idx="1"/>
          </p:cNvCxnSpPr>
          <p:nvPr/>
        </p:nvCxnSpPr>
        <p:spPr>
          <a:xfrm rot="10800000" flipV="1">
            <a:off x="2092004" y="4727798"/>
            <a:ext cx="2004079" cy="184666"/>
          </a:xfrm>
          <a:prstGeom prst="curvedConnector3">
            <a:avLst>
              <a:gd name="adj1" fmla="val 119527"/>
            </a:avLst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096082" y="4543132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>
                <a:solidFill>
                  <a:schemeClr val="accent1"/>
                </a:solidFill>
              </a:rPr>
              <a:t>h</a:t>
            </a:r>
            <a:r>
              <a:rPr lang="da-DK" dirty="0" smtClean="0">
                <a:solidFill>
                  <a:schemeClr val="accent1"/>
                </a:solidFill>
              </a:rPr>
              <a:t>-blank</a:t>
            </a:r>
            <a:endParaRPr lang="da-DK" dirty="0">
              <a:solidFill>
                <a:schemeClr val="accent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67388" y="4340141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2236016" y="4524805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84" idx="3"/>
          </p:cNvCxnSpPr>
          <p:nvPr/>
        </p:nvCxnSpPr>
        <p:spPr>
          <a:xfrm>
            <a:off x="5013161" y="4911136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067389" y="4726470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/>
              <a:t>scanline</a:t>
            </a:r>
            <a:endParaRPr lang="da-DK" dirty="0"/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2236017" y="4911134"/>
            <a:ext cx="1831371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Straight Connector 1046"/>
          <p:cNvCxnSpPr/>
          <p:nvPr/>
        </p:nvCxnSpPr>
        <p:spPr>
          <a:xfrm>
            <a:off x="4541211" y="3573016"/>
            <a:ext cx="0" cy="64807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3" name="TextBox 1052"/>
          <p:cNvSpPr txBox="1"/>
          <p:nvPr/>
        </p:nvSpPr>
        <p:spPr>
          <a:xfrm>
            <a:off x="4104898" y="3111337"/>
            <a:ext cx="8707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a-DK" dirty="0">
                <a:solidFill>
                  <a:srgbClr val="C00000"/>
                </a:solidFill>
              </a:rPr>
              <a:t>v</a:t>
            </a:r>
            <a:r>
              <a:rPr lang="da-DK" dirty="0" smtClean="0">
                <a:solidFill>
                  <a:srgbClr val="C00000"/>
                </a:solidFill>
              </a:rPr>
              <a:t>-blank</a:t>
            </a:r>
            <a:endParaRPr lang="da-DK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9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Playfield offset in detail</a:t>
            </a:r>
            <a:endParaRPr lang="da-DK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862268" cy="402086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699792" y="2276872"/>
            <a:ext cx="3528392" cy="26642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007184"/>
              </p:ext>
            </p:extLst>
          </p:nvPr>
        </p:nvGraphicFramePr>
        <p:xfrm>
          <a:off x="1187620" y="1558616"/>
          <a:ext cx="6862272" cy="4019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784"/>
                <a:gridCol w="857784"/>
                <a:gridCol w="857784"/>
                <a:gridCol w="857784"/>
                <a:gridCol w="857784"/>
                <a:gridCol w="857784"/>
                <a:gridCol w="857784"/>
                <a:gridCol w="857784"/>
              </a:tblGrid>
              <a:tr h="4019035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228184" y="1556792"/>
            <a:ext cx="1821708" cy="40208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4" name="Rectangle 13"/>
          <p:cNvSpPr/>
          <p:nvPr/>
        </p:nvSpPr>
        <p:spPr>
          <a:xfrm>
            <a:off x="1187624" y="1556792"/>
            <a:ext cx="1512168" cy="402086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Rectangle 14"/>
          <p:cNvSpPr/>
          <p:nvPr/>
        </p:nvSpPr>
        <p:spPr>
          <a:xfrm>
            <a:off x="2699792" y="1556792"/>
            <a:ext cx="3528392" cy="72008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Rectangle 15"/>
          <p:cNvSpPr/>
          <p:nvPr/>
        </p:nvSpPr>
        <p:spPr>
          <a:xfrm>
            <a:off x="2699792" y="4941168"/>
            <a:ext cx="3528392" cy="63648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94506" y="2063282"/>
            <a:ext cx="872745" cy="243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327970" y="2065716"/>
            <a:ext cx="172192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699792" y="2060369"/>
            <a:ext cx="215600" cy="47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04086" y="1700808"/>
            <a:ext cx="168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>
                <a:latin typeface="Impact" panose="020B0806030902050204" pitchFamily="34" charset="0"/>
                <a:cs typeface="Aharoni" panose="02010803020104030203" pitchFamily="2" charset="-79"/>
              </a:rPr>
              <a:t>Leading modulo</a:t>
            </a:r>
            <a:endParaRPr lang="da-DK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95647" y="1700807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>
                <a:latin typeface="Impact" panose="020B0806030902050204" pitchFamily="34" charset="0"/>
                <a:cs typeface="Aharoni" panose="02010803020104030203" pitchFamily="2" charset="-79"/>
              </a:rPr>
              <a:t>Shift</a:t>
            </a:r>
            <a:endParaRPr lang="da-DK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0400" y="1699318"/>
            <a:ext cx="1677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>
                <a:latin typeface="Impact" panose="020B0806030902050204" pitchFamily="34" charset="0"/>
                <a:cs typeface="Aharoni" panose="02010803020104030203" pitchFamily="2" charset="-79"/>
              </a:rPr>
              <a:t>Trailing modulo</a:t>
            </a:r>
            <a:endParaRPr lang="da-DK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139952" y="1556792"/>
            <a:ext cx="0" cy="72008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128187" y="1700808"/>
            <a:ext cx="137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dirty="0" smtClean="0">
                <a:latin typeface="Impact" panose="020B0806030902050204" pitchFamily="34" charset="0"/>
                <a:cs typeface="Aharoni" panose="02010803020104030203" pitchFamily="2" charset="-79"/>
              </a:rPr>
              <a:t>Vertical skip</a:t>
            </a:r>
            <a:endParaRPr lang="da-DK" dirty="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1984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Vertical Bars</a:t>
            </a:r>
            <a:endParaRPr lang="da-DK" dirty="0"/>
          </a:p>
        </p:txBody>
      </p:sp>
      <p:pic>
        <p:nvPicPr>
          <p:cNvPr id="5" name="O_VerticalBar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5275" y="1600200"/>
            <a:ext cx="601345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”Overdose” by Delight, 1991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158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Motion Blur</a:t>
            </a:r>
            <a:endParaRPr lang="da-DK" dirty="0"/>
          </a:p>
        </p:txBody>
      </p:sp>
      <p:pic>
        <p:nvPicPr>
          <p:cNvPr id="5" name="H_MotionBlu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”Hardwired” by Crionics, 1991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3693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Copper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Co-processor with two instructions</a:t>
            </a:r>
          </a:p>
          <a:p>
            <a:pPr lvl="1"/>
            <a:r>
              <a:rPr lang="da-DK" dirty="0" smtClean="0"/>
              <a:t>MOVE: Write value to hardware register</a:t>
            </a:r>
          </a:p>
          <a:p>
            <a:pPr lvl="1"/>
            <a:r>
              <a:rPr lang="da-DK" dirty="0" smtClean="0"/>
              <a:t>WAIT: Wait for raster position</a:t>
            </a:r>
          </a:p>
          <a:p>
            <a:r>
              <a:rPr lang="da-DK" dirty="0" smtClean="0"/>
              <a:t>Copper list</a:t>
            </a:r>
          </a:p>
          <a:p>
            <a:r>
              <a:rPr lang="da-DK" dirty="0" smtClean="0"/>
              <a:t>Starts execution at every v-blank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08509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Split screen</a:t>
            </a:r>
            <a:endParaRPr lang="da-DK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40768"/>
            <a:ext cx="5801447" cy="472741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Picture ”Elements of Green” by Prowler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882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Overview</a:t>
            </a:r>
            <a:endParaRPr lang="da-DK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Introduction</a:t>
            </a:r>
          </a:p>
          <a:p>
            <a:r>
              <a:rPr lang="da-DK" dirty="0" smtClean="0"/>
              <a:t>The display hardware</a:t>
            </a:r>
          </a:p>
          <a:p>
            <a:r>
              <a:rPr lang="da-DK" dirty="0" smtClean="0"/>
              <a:t>The copper</a:t>
            </a:r>
          </a:p>
          <a:p>
            <a:r>
              <a:rPr lang="da-DK" dirty="0" smtClean="0"/>
              <a:t>The blitter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289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Copper Rainbow</a:t>
            </a:r>
            <a:endParaRPr lang="da-DK" dirty="0"/>
          </a:p>
        </p:txBody>
      </p:sp>
      <p:pic>
        <p:nvPicPr>
          <p:cNvPr id="5" name="CM_Color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7138" y="1600200"/>
            <a:ext cx="6691312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”Copper Master” by Angels, 1990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570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Copper Bars</a:t>
            </a:r>
            <a:endParaRPr lang="da-DK" dirty="0"/>
          </a:p>
        </p:txBody>
      </p:sp>
      <p:pic>
        <p:nvPicPr>
          <p:cNvPr id="5" name="DD_CopperBar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6034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Kefrens Bars</a:t>
            </a:r>
            <a:endParaRPr lang="da-DK" dirty="0"/>
          </a:p>
        </p:txBody>
      </p:sp>
      <p:pic>
        <p:nvPicPr>
          <p:cNvPr id="5" name="CM_KefrensBar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7138" y="1600200"/>
            <a:ext cx="6691312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”Copper Master” by Angels, 1990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929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Wavy Checkerboard</a:t>
            </a:r>
            <a:endParaRPr lang="da-DK" dirty="0"/>
          </a:p>
        </p:txBody>
      </p:sp>
      <p:pic>
        <p:nvPicPr>
          <p:cNvPr id="5" name="DD_Carpet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8722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Copper Balls</a:t>
            </a:r>
            <a:endParaRPr lang="da-DK" dirty="0"/>
          </a:p>
        </p:txBody>
      </p:sp>
      <p:pic>
        <p:nvPicPr>
          <p:cNvPr id="5" name="DD_CopperBall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7460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Effect: Stretched </a:t>
            </a:r>
            <a:r>
              <a:rPr lang="da-DK" dirty="0" smtClean="0"/>
              <a:t>Texture</a:t>
            </a:r>
            <a:endParaRPr lang="da-DK" dirty="0"/>
          </a:p>
        </p:txBody>
      </p:sp>
      <p:pic>
        <p:nvPicPr>
          <p:cNvPr id="5" name="A_Tunnel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”Arte” by Sanity,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2472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Stretched Image</a:t>
            </a:r>
            <a:endParaRPr lang="da-DK" dirty="0"/>
          </a:p>
        </p:txBody>
      </p:sp>
      <p:pic>
        <p:nvPicPr>
          <p:cNvPr id="5" name="DD_HorizontalStretch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3163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Blitter</a:t>
            </a:r>
            <a:endParaRPr lang="da-DK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051572"/>
              </p:ext>
            </p:extLst>
          </p:nvPr>
        </p:nvGraphicFramePr>
        <p:xfrm>
          <a:off x="4342572" y="1421831"/>
          <a:ext cx="3291334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91334"/>
              </a:tblGrid>
              <a:tr h="370840">
                <a:tc>
                  <a:txBody>
                    <a:bodyPr/>
                    <a:lstStyle/>
                    <a:p>
                      <a:r>
                        <a:rPr lang="da-DK" sz="1800" b="1" kern="12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0000</a:t>
                      </a:r>
                      <a:r>
                        <a:rPr lang="da-DK" sz="1800" b="1" kern="1200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da-DK" sz="1800" b="1" kern="12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  <a:ea typeface="+mn-ea"/>
                          <a:cs typeface="+mn-cs"/>
                        </a:rPr>
                        <a:t>111110000001111100</a:t>
                      </a:r>
                      <a:endParaRPr lang="da-DK" sz="1800" b="1" kern="12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  <a:ea typeface="+mn-ea"/>
                        <a:cs typeface="+mn-cs"/>
                      </a:endParaRPr>
                    </a:p>
                  </a:txBody>
                  <a:tcPr marL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346503"/>
              </p:ext>
            </p:extLst>
          </p:nvPr>
        </p:nvGraphicFramePr>
        <p:xfrm>
          <a:off x="3803616" y="2109799"/>
          <a:ext cx="3830290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83029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00001100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110001100111011110</a:t>
                      </a:r>
                      <a:endParaRPr lang="da-DK" dirty="0">
                        <a:latin typeface="Lucida Console" panose="020B0609040504020204" pitchFamily="49" charset="0"/>
                      </a:endParaRPr>
                    </a:p>
                  </a:txBody>
                  <a:tcPr marL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72902"/>
              </p:ext>
            </p:extLst>
          </p:nvPr>
        </p:nvGraphicFramePr>
        <p:xfrm>
          <a:off x="3241418" y="2789983"/>
          <a:ext cx="4392488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010101010101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101010101010101010</a:t>
                      </a:r>
                      <a:endParaRPr lang="da-DK" dirty="0">
                        <a:latin typeface="Lucida Console" panose="020B0609040504020204" pitchFamily="49" charset="0"/>
                      </a:endParaRPr>
                    </a:p>
                  </a:txBody>
                  <a:tcPr marL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>
            <a:endCxn id="7" idx="1"/>
          </p:cNvCxnSpPr>
          <p:nvPr/>
        </p:nvCxnSpPr>
        <p:spPr>
          <a:xfrm>
            <a:off x="3227552" y="2295219"/>
            <a:ext cx="576064" cy="0"/>
          </a:xfrm>
          <a:prstGeom prst="straightConnector1">
            <a:avLst/>
          </a:prstGeom>
          <a:ln w="19050">
            <a:solidFill>
              <a:schemeClr val="tx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4" idx="1"/>
          </p:cNvCxnSpPr>
          <p:nvPr/>
        </p:nvCxnSpPr>
        <p:spPr>
          <a:xfrm>
            <a:off x="3227552" y="1607251"/>
            <a:ext cx="1115020" cy="0"/>
          </a:xfrm>
          <a:prstGeom prst="straightConnector1">
            <a:avLst/>
          </a:prstGeom>
          <a:ln w="19050">
            <a:solidFill>
              <a:schemeClr val="tx2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241418" y="1421831"/>
            <a:ext cx="0" cy="1368152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81178" y="1314862"/>
            <a:ext cx="16501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Source A</a:t>
            </a:r>
            <a:endParaRPr lang="da-DK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1077971" y="2002830"/>
            <a:ext cx="1635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Source B</a:t>
            </a:r>
            <a:endParaRPr lang="da-DK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1081177" y="2653979"/>
            <a:ext cx="1632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Source C</a:t>
            </a:r>
            <a:endParaRPr lang="da-DK" sz="32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969610" y="3348949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627038" y="3652325"/>
            <a:ext cx="718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a-DK" b="1" spc="300" dirty="0" smtClean="0">
                <a:solidFill>
                  <a:srgbClr val="FF0000"/>
                </a:solidFill>
                <a:latin typeface="Lucida Console" panose="020B0609040504020204" pitchFamily="49" charset="0"/>
              </a:rPr>
              <a:t>110</a:t>
            </a:r>
            <a:endParaRPr lang="da-DK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66149"/>
              </p:ext>
            </p:extLst>
          </p:nvPr>
        </p:nvGraphicFramePr>
        <p:xfrm>
          <a:off x="3330471" y="4374159"/>
          <a:ext cx="3253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25"/>
                <a:gridCol w="406625"/>
                <a:gridCol w="406625"/>
                <a:gridCol w="406625"/>
                <a:gridCol w="406625"/>
                <a:gridCol w="406625"/>
                <a:gridCol w="406625"/>
                <a:gridCol w="4066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111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110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101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100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011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010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001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000</a:t>
                      </a:r>
                      <a:endParaRPr lang="da-DK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0" marR="0" anchor="b"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45580"/>
              </p:ext>
            </p:extLst>
          </p:nvPr>
        </p:nvGraphicFramePr>
        <p:xfrm>
          <a:off x="3343110" y="4734199"/>
          <a:ext cx="3253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25"/>
                <a:gridCol w="406625"/>
                <a:gridCol w="406625"/>
                <a:gridCol w="406625"/>
                <a:gridCol w="406625"/>
                <a:gridCol w="406625"/>
                <a:gridCol w="406625"/>
                <a:gridCol w="4066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800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endParaRPr lang="da-DK" sz="1800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 marL="0" marR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256197"/>
              </p:ext>
            </p:extLst>
          </p:nvPr>
        </p:nvGraphicFramePr>
        <p:xfrm>
          <a:off x="3227552" y="5696550"/>
          <a:ext cx="4392488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010101010101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110000101011011110</a:t>
                      </a:r>
                      <a:endParaRPr lang="da-DK" dirty="0">
                        <a:latin typeface="Lucida Console" panose="020B0609040504020204" pitchFamily="49" charset="0"/>
                      </a:endParaRPr>
                    </a:p>
                  </a:txBody>
                  <a:tcPr marL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3952635" y="5238255"/>
            <a:ext cx="1" cy="14401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961498" y="5382271"/>
            <a:ext cx="100811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969610" y="5382271"/>
            <a:ext cx="0" cy="2160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4960747" y="4046767"/>
            <a:ext cx="1" cy="16006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3961498" y="4206829"/>
            <a:ext cx="99924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3961498" y="4206829"/>
            <a:ext cx="0" cy="2160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625794" y="1314861"/>
            <a:ext cx="864096" cy="485949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0" name="Rectangle 29"/>
          <p:cNvSpPr/>
          <p:nvPr/>
        </p:nvSpPr>
        <p:spPr>
          <a:xfrm>
            <a:off x="7489468" y="1314861"/>
            <a:ext cx="538916" cy="4859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6" name="TextBox 75"/>
          <p:cNvSpPr txBox="1"/>
          <p:nvPr/>
        </p:nvSpPr>
        <p:spPr>
          <a:xfrm>
            <a:off x="1077970" y="5589583"/>
            <a:ext cx="1281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Dest D</a:t>
            </a:r>
            <a:endParaRPr lang="da-DK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294382" y="1237165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400" dirty="0" smtClean="0">
                <a:solidFill>
                  <a:schemeClr val="tx2">
                    <a:lumMod val="75000"/>
                  </a:schemeClr>
                </a:solidFill>
              </a:rPr>
              <a:t>A shift</a:t>
            </a:r>
            <a:endParaRPr lang="da-DK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64366" y="1875074"/>
            <a:ext cx="70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400" dirty="0">
                <a:solidFill>
                  <a:schemeClr val="tx2">
                    <a:lumMod val="75000"/>
                  </a:schemeClr>
                </a:solidFill>
              </a:rPr>
              <a:t>B</a:t>
            </a:r>
            <a:r>
              <a:rPr lang="da-DK" sz="2400" dirty="0" smtClean="0">
                <a:solidFill>
                  <a:schemeClr val="tx2">
                    <a:lumMod val="75000"/>
                  </a:schemeClr>
                </a:solidFill>
              </a:rPr>
              <a:t> sh</a:t>
            </a:r>
            <a:endParaRPr lang="da-DK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0032" y="4581128"/>
            <a:ext cx="1811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 smtClean="0"/>
              <a:t>Minterms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225356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Cookie Cut</a:t>
            </a:r>
            <a:endParaRPr lang="da-DK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796236"/>
              </p:ext>
            </p:extLst>
          </p:nvPr>
        </p:nvGraphicFramePr>
        <p:xfrm>
          <a:off x="550332" y="3645024"/>
          <a:ext cx="1879200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958381"/>
              </p:ext>
            </p:extLst>
          </p:nvPr>
        </p:nvGraphicFramePr>
        <p:xfrm>
          <a:off x="2638564" y="3645024"/>
          <a:ext cx="1879200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19205"/>
              </p:ext>
            </p:extLst>
          </p:nvPr>
        </p:nvGraphicFramePr>
        <p:xfrm>
          <a:off x="4726796" y="3645024"/>
          <a:ext cx="1879200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193158"/>
              </p:ext>
            </p:extLst>
          </p:nvPr>
        </p:nvGraphicFramePr>
        <p:xfrm>
          <a:off x="6815028" y="3645024"/>
          <a:ext cx="1879200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  <a:gridCol w="20880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73651" y="2332627"/>
            <a:ext cx="16501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Source A</a:t>
            </a:r>
            <a:endParaRPr lang="da-DK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761883" y="2332627"/>
            <a:ext cx="1635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Source B</a:t>
            </a:r>
            <a:endParaRPr lang="da-DK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850115" y="2332627"/>
            <a:ext cx="1632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Source C</a:t>
            </a:r>
            <a:endParaRPr lang="da-DK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7082363" y="2332169"/>
            <a:ext cx="1281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Dest </a:t>
            </a:r>
            <a:r>
              <a:rPr lang="da-DK" sz="3200" dirty="0"/>
              <a:t>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9177" y="2880807"/>
            <a:ext cx="1079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Mask</a:t>
            </a:r>
            <a:endParaRPr lang="da-DK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2975371" y="2880806"/>
            <a:ext cx="1208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Image</a:t>
            </a:r>
            <a:endParaRPr lang="da-DK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012499" y="2880807"/>
            <a:ext cx="1307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Screen</a:t>
            </a:r>
            <a:endParaRPr lang="da-DK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7116538" y="2880807"/>
            <a:ext cx="121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Result</a:t>
            </a:r>
            <a:endParaRPr lang="da-DK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2123728" y="1484784"/>
            <a:ext cx="4783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b="1" dirty="0" smtClean="0">
                <a:latin typeface="+mj-lt"/>
              </a:rPr>
              <a:t>(A and B) or ((not A) and C)</a:t>
            </a:r>
            <a:endParaRPr lang="da-DK" sz="3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85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Bobs</a:t>
            </a:r>
            <a:endParaRPr lang="da-DK" dirty="0"/>
          </a:p>
        </p:txBody>
      </p:sp>
      <p:pic>
        <p:nvPicPr>
          <p:cNvPr id="5" name="SiB_Bob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43075" y="1600200"/>
            <a:ext cx="565785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”Seeing is Believing” by Anarchy, 1991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7791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51" y="1556792"/>
            <a:ext cx="6948264" cy="28150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Amiga 500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183" y="4077072"/>
            <a:ext cx="8229600" cy="1898335"/>
          </a:xfrm>
        </p:spPr>
        <p:txBody>
          <a:bodyPr/>
          <a:lstStyle/>
          <a:p>
            <a:r>
              <a:rPr lang="da-DK" dirty="0" smtClean="0"/>
              <a:t>Launched in 1987</a:t>
            </a:r>
          </a:p>
          <a:p>
            <a:r>
              <a:rPr lang="da-DK" dirty="0" smtClean="0"/>
              <a:t>7MHz Motorola 68000, 512kB RAM</a:t>
            </a:r>
          </a:p>
          <a:p>
            <a:r>
              <a:rPr lang="da-DK" dirty="0"/>
              <a:t>Custom chips for graphics, sound, disk, </a:t>
            </a:r>
            <a:r>
              <a:rPr lang="da-DK" dirty="0" smtClean="0"/>
              <a:t>etc.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5809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Shade Bobs</a:t>
            </a:r>
            <a:endParaRPr lang="da-DK" dirty="0"/>
          </a:p>
        </p:txBody>
      </p:sp>
      <p:pic>
        <p:nvPicPr>
          <p:cNvPr id="5" name="H_ShadeBob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”Hardwired” by Crionics, 1991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4460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Chaos Zoomer</a:t>
            </a:r>
            <a:endParaRPr lang="da-DK" dirty="0"/>
          </a:p>
        </p:txBody>
      </p:sp>
      <p:pic>
        <p:nvPicPr>
          <p:cNvPr id="5" name="B_Zoome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8625" y="1600200"/>
            <a:ext cx="574675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”Bananamen” by Stellar, 1993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0321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Blitter filling</a:t>
            </a:r>
            <a:endParaRPr lang="da-DK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7222735"/>
              </p:ext>
            </p:extLst>
          </p:nvPr>
        </p:nvGraphicFramePr>
        <p:xfrm>
          <a:off x="5508104" y="2636912"/>
          <a:ext cx="208280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131659"/>
              </p:ext>
            </p:extLst>
          </p:nvPr>
        </p:nvGraphicFramePr>
        <p:xfrm>
          <a:off x="1763688" y="2636912"/>
          <a:ext cx="208280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Right Arrow 9"/>
          <p:cNvSpPr/>
          <p:nvPr/>
        </p:nvSpPr>
        <p:spPr>
          <a:xfrm>
            <a:off x="4242115" y="3356992"/>
            <a:ext cx="86409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683568" y="1687116"/>
            <a:ext cx="7792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/>
              <a:t>From right to left, switch between 0 and 1 on each 1</a:t>
            </a:r>
            <a:endParaRPr lang="da-DK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843674" y="5301208"/>
            <a:ext cx="7472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/>
              <a:t>(Inverse: XOR with itself shifted one bit to the left)</a:t>
            </a:r>
            <a:endParaRPr lang="da-DK" sz="2800" dirty="0"/>
          </a:p>
        </p:txBody>
      </p:sp>
    </p:spTree>
    <p:extLst>
      <p:ext uri="{BB962C8B-B14F-4D97-AF65-F5344CB8AC3E}">
        <p14:creationId xmlns:p14="http://schemas.microsoft.com/office/powerpoint/2010/main" val="39062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Filled Balls</a:t>
            </a:r>
            <a:endParaRPr lang="da-DK" dirty="0"/>
          </a:p>
        </p:txBody>
      </p:sp>
      <p:pic>
        <p:nvPicPr>
          <p:cNvPr id="5" name="I_Ball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”Interference” by Sanity,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084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Blitter Line Drawing</a:t>
            </a:r>
            <a:endParaRPr lang="da-DK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8285202"/>
              </p:ext>
            </p:extLst>
          </p:nvPr>
        </p:nvGraphicFramePr>
        <p:xfrm>
          <a:off x="1400200" y="2852936"/>
          <a:ext cx="2707640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675831"/>
              </p:ext>
            </p:extLst>
          </p:nvPr>
        </p:nvGraphicFramePr>
        <p:xfrm>
          <a:off x="5072608" y="2852936"/>
          <a:ext cx="2707640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a-DK" sz="800" kern="1200" dirty="0">
                        <a:solidFill>
                          <a:schemeClr val="dk1"/>
                        </a:solidFill>
                        <a:latin typeface="Tunga" panose="020B0502040204020203" pitchFamily="34" charset="0"/>
                        <a:ea typeface="+mn-ea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0000"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sz="800" dirty="0">
                        <a:latin typeface="Tunga" panose="020B0502040204020203" pitchFamily="34" charset="0"/>
                        <a:cs typeface="Tunga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04255" y="1916829"/>
            <a:ext cx="1858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Solid lines</a:t>
            </a:r>
            <a:endParaRPr lang="da-DK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568552" y="1916830"/>
            <a:ext cx="3847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3200" dirty="0" smtClean="0"/>
              <a:t>One pixel per scanline</a:t>
            </a: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185772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Filled Vector</a:t>
            </a:r>
            <a:endParaRPr lang="da-DK" dirty="0"/>
          </a:p>
        </p:txBody>
      </p:sp>
      <p:pic>
        <p:nvPicPr>
          <p:cNvPr id="5" name="SiB_FilledVecto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43075" y="1600200"/>
            <a:ext cx="565785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”Seeing is Believing” by Anarchy, 1991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2528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Glenz Vector</a:t>
            </a:r>
            <a:endParaRPr lang="da-DK" dirty="0"/>
          </a:p>
        </p:txBody>
      </p:sp>
      <p:pic>
        <p:nvPicPr>
          <p:cNvPr id="5" name="H_Glenz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”Hardwired” by Crionics, 1991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29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Vertical Filling</a:t>
            </a:r>
            <a:endParaRPr lang="da-DK" dirty="0"/>
          </a:p>
        </p:txBody>
      </p:sp>
      <p:pic>
        <p:nvPicPr>
          <p:cNvPr id="5" name="WoC_Scrolle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”World of Commodore” by Sanity, 1992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233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Plasma</a:t>
            </a:r>
            <a:endParaRPr lang="da-DK" dirty="0"/>
          </a:p>
        </p:txBody>
      </p:sp>
      <p:pic>
        <p:nvPicPr>
          <p:cNvPr id="5" name="O_Plasma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5275" y="1600200"/>
            <a:ext cx="601345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”Overdose” by Delight, 1991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6674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Sine Plasma</a:t>
            </a:r>
            <a:endParaRPr lang="da-DK" dirty="0"/>
          </a:p>
        </p:txBody>
      </p:sp>
      <p:pic>
        <p:nvPicPr>
          <p:cNvPr id="5" name="A_SinePlasma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From ”Arte” by Sanity,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0153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Now vs. then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GeForce GTX 780: 5 TFLOPS peak</a:t>
            </a:r>
          </a:p>
          <a:p>
            <a:pPr lvl="1"/>
            <a:r>
              <a:rPr lang="da-DK" dirty="0" smtClean="0"/>
              <a:t>At 1920 x 1080, 60 FPS</a:t>
            </a:r>
            <a:endParaRPr lang="da-DK" dirty="0"/>
          </a:p>
          <a:p>
            <a:pPr marL="457200" lvl="1" indent="0" algn="r">
              <a:buNone/>
            </a:pPr>
            <a:r>
              <a:rPr lang="da-DK" dirty="0" smtClean="0"/>
              <a:t>40000 ops / pixel / frame</a:t>
            </a:r>
          </a:p>
          <a:p>
            <a:endParaRPr lang="da-DK" dirty="0" smtClean="0"/>
          </a:p>
          <a:p>
            <a:r>
              <a:rPr lang="da-DK" dirty="0" smtClean="0"/>
              <a:t>Amiga 500: 7 MHz, ≥4 cycles / op</a:t>
            </a:r>
            <a:endParaRPr lang="da-DK" dirty="0"/>
          </a:p>
          <a:p>
            <a:pPr lvl="1"/>
            <a:r>
              <a:rPr lang="da-DK" dirty="0" smtClean="0"/>
              <a:t>At 320 x 256, 50 FPS</a:t>
            </a:r>
            <a:endParaRPr lang="da-DK" dirty="0"/>
          </a:p>
          <a:p>
            <a:pPr marL="457200" lvl="1" indent="0" algn="r">
              <a:buNone/>
            </a:pPr>
            <a:r>
              <a:rPr lang="da-DK" dirty="0" smtClean="0"/>
              <a:t>0.4 ops / pixel / frame</a:t>
            </a:r>
          </a:p>
        </p:txBody>
      </p:sp>
    </p:spTree>
    <p:extLst>
      <p:ext uri="{BB962C8B-B14F-4D97-AF65-F5344CB8AC3E}">
        <p14:creationId xmlns:p14="http://schemas.microsoft.com/office/powerpoint/2010/main" val="1336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Raster Tunnel</a:t>
            </a:r>
            <a:endParaRPr lang="da-DK" dirty="0"/>
          </a:p>
        </p:txBody>
      </p:sp>
      <p:pic>
        <p:nvPicPr>
          <p:cNvPr id="5" name="I_RasterTunnel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From ”Interference” by Sanity,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275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List of demos</a:t>
            </a:r>
            <a:endParaRPr lang="da-DK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a-DK" dirty="0" smtClean="0"/>
              <a:t>Copper Master by Angels, 1990</a:t>
            </a:r>
          </a:p>
          <a:p>
            <a:r>
              <a:rPr lang="da-DK" dirty="0" smtClean="0"/>
              <a:t>Mesmerized by Pure Metal Coders, 1990</a:t>
            </a:r>
          </a:p>
          <a:p>
            <a:r>
              <a:rPr lang="da-DK" dirty="0" smtClean="0"/>
              <a:t>Overdose by Delight, 1991</a:t>
            </a:r>
          </a:p>
          <a:p>
            <a:r>
              <a:rPr lang="da-DK" dirty="0" smtClean="0"/>
              <a:t>Seeing is Believing by Anarchy, 1991</a:t>
            </a:r>
          </a:p>
          <a:p>
            <a:r>
              <a:rPr lang="da-DK" dirty="0" smtClean="0"/>
              <a:t>Hardwired by Crionics, 1991</a:t>
            </a:r>
          </a:p>
          <a:p>
            <a:r>
              <a:rPr lang="da-DK" dirty="0" smtClean="0"/>
              <a:t>World of Commodore by Sanity, 1992</a:t>
            </a:r>
          </a:p>
          <a:p>
            <a:r>
              <a:rPr lang="da-DK" dirty="0" smtClean="0"/>
              <a:t>Desert Dream by Kefrens, 1993</a:t>
            </a:r>
          </a:p>
          <a:p>
            <a:r>
              <a:rPr lang="da-DK" dirty="0"/>
              <a:t>Interference by Sanity, 1993</a:t>
            </a:r>
          </a:p>
          <a:p>
            <a:r>
              <a:rPr lang="da-DK" dirty="0"/>
              <a:t>Bananamen by Stellar, 1993</a:t>
            </a:r>
          </a:p>
          <a:p>
            <a:r>
              <a:rPr lang="da-DK" dirty="0" smtClean="0"/>
              <a:t>Arte by Sanity, 1993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704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End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da-DK" sz="10000" b="1" dirty="0">
                <a:latin typeface="BatangChe" panose="02030609000101010101" pitchFamily="49" charset="-127"/>
                <a:ea typeface="BatangChe" panose="02030609000101010101" pitchFamily="49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4562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Dots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”Desert Dream” by Kefrens, 1993</a:t>
            </a:r>
            <a:endParaRPr lang="da-DK" dirty="0"/>
          </a:p>
        </p:txBody>
      </p:sp>
      <p:pic>
        <p:nvPicPr>
          <p:cNvPr id="9" name="DD_Dot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7200" y="1600200"/>
            <a:ext cx="5689600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7638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Sine Dots</a:t>
            </a:r>
            <a:endParaRPr lang="da-DK" dirty="0"/>
          </a:p>
        </p:txBody>
      </p:sp>
      <p:pic>
        <p:nvPicPr>
          <p:cNvPr id="5" name="WoC_SineDots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”World of Commodore” by Sanity, 1992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1523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Dot Tunnel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”Interference” by Sanity, 1993</a:t>
            </a:r>
            <a:endParaRPr lang="da-DK" dirty="0"/>
          </a:p>
        </p:txBody>
      </p:sp>
      <p:pic>
        <p:nvPicPr>
          <p:cNvPr id="5" name="I_DotTunnel.avi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446750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Effect: Dot Landscape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From ”Arte” by Sanity, 1993</a:t>
            </a:r>
            <a:endParaRPr lang="da-DK" dirty="0"/>
          </a:p>
        </p:txBody>
      </p:sp>
      <p:pic>
        <p:nvPicPr>
          <p:cNvPr id="5" name="A_DotLandscape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6088" y="1600200"/>
            <a:ext cx="5710237" cy="4525963"/>
          </a:xfrm>
          <a:prstGeom prst="rect">
            <a:avLst/>
          </a:prstGeom>
          <a:ln w="107950" cap="rnd">
            <a:solidFill>
              <a:srgbClr val="C8C6BD"/>
            </a:solidFill>
          </a:ln>
          <a:effectLst/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15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Bitplanes</a:t>
            </a:r>
            <a:endParaRPr lang="da-DK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708561"/>
              </p:ext>
            </p:extLst>
          </p:nvPr>
        </p:nvGraphicFramePr>
        <p:xfrm>
          <a:off x="1259632" y="4895858"/>
          <a:ext cx="6664960" cy="370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370840"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9E9E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8484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A6A6A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5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636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1C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07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C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9022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7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5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4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3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1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F0B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E09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07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903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02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401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02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F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E0E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D0D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B0B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0A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da-DK" dirty="0">
                        <a:ln>
                          <a:noFill/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201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916592"/>
              </p:ext>
            </p:extLst>
          </p:nvPr>
        </p:nvGraphicFramePr>
        <p:xfrm>
          <a:off x="2051720" y="1412776"/>
          <a:ext cx="6648400" cy="3708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effectLst>
                  <a:outerShdw blurRad="317500" dist="63500" dir="18960000" algn="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6484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01001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0111110101 0011011010101010 101010101010</a:t>
                      </a:r>
                      <a:endParaRPr lang="da-DK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014323"/>
              </p:ext>
            </p:extLst>
          </p:nvPr>
        </p:nvGraphicFramePr>
        <p:xfrm>
          <a:off x="1835696" y="1772816"/>
          <a:ext cx="6648400" cy="3708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effectLst>
                  <a:outerShdw blurRad="317500" dist="63500" dir="18960000" algn="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6484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10101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1101101101 1001011110101000 101001010000</a:t>
                      </a:r>
                      <a:endParaRPr lang="da-DK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976358"/>
              </p:ext>
            </p:extLst>
          </p:nvPr>
        </p:nvGraphicFramePr>
        <p:xfrm>
          <a:off x="1619672" y="2132856"/>
          <a:ext cx="6648400" cy="3708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effectLst>
                  <a:outerShdw blurRad="317500" dist="63500" dir="18960000" algn="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6484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00001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1110111011 1110000011110111 011101011111</a:t>
                      </a:r>
                      <a:endParaRPr lang="da-DK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68744"/>
              </p:ext>
            </p:extLst>
          </p:nvPr>
        </p:nvGraphicFramePr>
        <p:xfrm>
          <a:off x="1403648" y="2492896"/>
          <a:ext cx="6648400" cy="3708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effectLst>
                  <a:outerShdw blurRad="317500" dist="63500" dir="18960000" algn="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6484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11010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0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1111011101 1011101110101110 110010000001</a:t>
                      </a:r>
                      <a:endParaRPr lang="da-DK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672817"/>
              </p:ext>
            </p:extLst>
          </p:nvPr>
        </p:nvGraphicFramePr>
        <p:xfrm>
          <a:off x="1187624" y="2852936"/>
          <a:ext cx="6648400" cy="370840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effectLst>
                  <a:outerShdw blurRad="317500" dist="63500" dir="18960000" algn="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6648400"/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00101</a:t>
                      </a:r>
                      <a:r>
                        <a:rPr lang="da-DK" dirty="0" smtClean="0">
                          <a:solidFill>
                            <a:srgbClr val="FF0000"/>
                          </a:solidFill>
                          <a:latin typeface="Lucida Console" panose="020B0609040504020204" pitchFamily="49" charset="0"/>
                        </a:rPr>
                        <a:t>1</a:t>
                      </a:r>
                      <a:r>
                        <a:rPr lang="da-DK" dirty="0" smtClean="0">
                          <a:solidFill>
                            <a:schemeClr val="tx1"/>
                          </a:solidFill>
                          <a:latin typeface="Lucida Console" panose="020B0609040504020204" pitchFamily="49" charset="0"/>
                        </a:rPr>
                        <a:t>1100001010 1111111000010100 111111001011</a:t>
                      </a:r>
                      <a:endParaRPr lang="da-DK" dirty="0">
                        <a:solidFill>
                          <a:schemeClr val="tx1"/>
                        </a:solidFill>
                        <a:latin typeface="Lucida Console" panose="020B0609040504020204" pitchFamily="49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927488" y="3711707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spc="300" dirty="0" smtClean="0">
                <a:solidFill>
                  <a:srgbClr val="FF0000"/>
                </a:solidFill>
                <a:latin typeface="Lucida Console" panose="020B0609040504020204" pitchFamily="49" charset="0"/>
              </a:rPr>
              <a:t>10101</a:t>
            </a:r>
            <a:endParaRPr lang="da-DK" b="1" spc="300" dirty="0">
              <a:solidFill>
                <a:srgbClr val="FF0000"/>
              </a:solidFill>
              <a:latin typeface="Lucida Console" panose="020B0609040504020204" pitchFamily="49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439560" y="3444533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58776" y="3680929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000" dirty="0" smtClean="0"/>
              <a:t>(21)</a:t>
            </a:r>
            <a:endParaRPr lang="da-DK" sz="2000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88705"/>
              </p:ext>
            </p:extLst>
          </p:nvPr>
        </p:nvGraphicFramePr>
        <p:xfrm>
          <a:off x="1259632" y="4535818"/>
          <a:ext cx="6664960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0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3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4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5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6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7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8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9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 New" panose="020B0604020202020204" pitchFamily="34" charset="-34"/>
                        </a:rPr>
                        <a:t>10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 New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11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12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13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14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15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16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17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18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19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20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21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22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23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24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25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26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27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28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29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30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400" b="1" spc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BrowalliaUPC" panose="020B0604020202020204" pitchFamily="34" charset="-34"/>
                        </a:rPr>
                        <a:t>31</a:t>
                      </a:r>
                      <a:endParaRPr lang="da-DK" sz="1400" b="1" spc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BrowalliaUPC" panose="020B0604020202020204" pitchFamily="34" charset="-34"/>
                      </a:endParaRPr>
                    </a:p>
                  </a:txBody>
                  <a:tcPr marL="0" marR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4" name="Straight Connector 53"/>
          <p:cNvCxnSpPr/>
          <p:nvPr/>
        </p:nvCxnSpPr>
        <p:spPr>
          <a:xfrm>
            <a:off x="3359499" y="4081039"/>
            <a:ext cx="1" cy="3111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359500" y="4391802"/>
            <a:ext cx="238376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5743263" y="4391802"/>
            <a:ext cx="0" cy="2484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742951" y="5373216"/>
            <a:ext cx="0" cy="24842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70023"/>
              </p:ext>
            </p:extLst>
          </p:nvPr>
        </p:nvGraphicFramePr>
        <p:xfrm>
          <a:off x="5623419" y="5805264"/>
          <a:ext cx="2396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688"/>
              </a:tblGrid>
              <a:tr h="370840">
                <a:tc>
                  <a:txBody>
                    <a:bodyPr/>
                    <a:lstStyle/>
                    <a:p>
                      <a:endParaRPr lang="da-DK" sz="1800" b="1" kern="1200" dirty="0">
                        <a:ln>
                          <a:noFill/>
                        </a:ln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B050"/>
                    </a:solidFill>
                  </a:tcPr>
                </a:tc>
              </a:tr>
            </a:tbl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3995936" y="5836622"/>
            <a:ext cx="1444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Output color:</a:t>
            </a:r>
            <a:endParaRPr lang="da-DK" dirty="0"/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2625298" y="3444533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2796748" y="3444533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2272872" y="3444533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2101423" y="3442157"/>
            <a:ext cx="0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7659757" y="1088739"/>
            <a:ext cx="1376739" cy="2317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ctangle 2"/>
          <p:cNvSpPr/>
          <p:nvPr/>
        </p:nvSpPr>
        <p:spPr>
          <a:xfrm>
            <a:off x="6939677" y="908720"/>
            <a:ext cx="720080" cy="267745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6849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839</TotalTime>
  <Words>752</Words>
  <Application>Microsoft Office PowerPoint</Application>
  <PresentationFormat>On-screen Show (4:3)</PresentationFormat>
  <Paragraphs>204</Paragraphs>
  <Slides>42</Slides>
  <Notes>0</Notes>
  <HiddenSlides>1</HiddenSlides>
  <MMClips>25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Demo effects on the classic Amiga</vt:lpstr>
      <vt:lpstr>Overview</vt:lpstr>
      <vt:lpstr>Amiga 500</vt:lpstr>
      <vt:lpstr>Now vs. then</vt:lpstr>
      <vt:lpstr>Effect: Dots</vt:lpstr>
      <vt:lpstr>Effect: Sine Dots</vt:lpstr>
      <vt:lpstr>Effect: Dot Tunnel</vt:lpstr>
      <vt:lpstr>Effect: Dot Landscape</vt:lpstr>
      <vt:lpstr>Bitplanes</vt:lpstr>
      <vt:lpstr>Six bitplanes</vt:lpstr>
      <vt:lpstr>Playfield offset</vt:lpstr>
      <vt:lpstr>Effect: Interference</vt:lpstr>
      <vt:lpstr>Effect: Directional Light</vt:lpstr>
      <vt:lpstr>Electron beam</vt:lpstr>
      <vt:lpstr>Playfield offset in detail</vt:lpstr>
      <vt:lpstr>Effect: Vertical Bars</vt:lpstr>
      <vt:lpstr>Effect: Motion Blur</vt:lpstr>
      <vt:lpstr>The Copper</vt:lpstr>
      <vt:lpstr>Split screen</vt:lpstr>
      <vt:lpstr>Effect: Copper Rainbow</vt:lpstr>
      <vt:lpstr>Effect: Copper Bars</vt:lpstr>
      <vt:lpstr>Effect: Kefrens Bars</vt:lpstr>
      <vt:lpstr>Effect: Wavy Checkerboard</vt:lpstr>
      <vt:lpstr>Effect: Copper Balls</vt:lpstr>
      <vt:lpstr>Effect: Stretched Texture</vt:lpstr>
      <vt:lpstr>Effect: Stretched Image</vt:lpstr>
      <vt:lpstr>The Blitter</vt:lpstr>
      <vt:lpstr>Cookie Cut</vt:lpstr>
      <vt:lpstr>Effect: Bobs</vt:lpstr>
      <vt:lpstr>Effect: Shade Bobs</vt:lpstr>
      <vt:lpstr>Effect: Chaos Zoomer</vt:lpstr>
      <vt:lpstr>Blitter filling</vt:lpstr>
      <vt:lpstr>Effect: Filled Balls</vt:lpstr>
      <vt:lpstr>Blitter Line Drawing</vt:lpstr>
      <vt:lpstr>Effect: Filled Vector</vt:lpstr>
      <vt:lpstr>Effect: Glenz Vector</vt:lpstr>
      <vt:lpstr>Effect: Vertical Filling</vt:lpstr>
      <vt:lpstr>Effect: Plasma</vt:lpstr>
      <vt:lpstr>Effect: Sine Plasma</vt:lpstr>
      <vt:lpstr>Effect: Raster Tunnel</vt:lpstr>
      <vt:lpstr>List of demos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Aske</dc:creator>
  <cp:lastModifiedBy>achristensen</cp:lastModifiedBy>
  <cp:revision>79</cp:revision>
  <dcterms:created xsi:type="dcterms:W3CDTF">2014-03-16T12:49:37Z</dcterms:created>
  <dcterms:modified xsi:type="dcterms:W3CDTF">2014-03-26T21:04:22Z</dcterms:modified>
</cp:coreProperties>
</file>